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0"/>
  </p:notesMasterIdLst>
  <p:sldIdLst>
    <p:sldId id="859" r:id="rId3"/>
    <p:sldId id="1238" r:id="rId4"/>
    <p:sldId id="1292" r:id="rId5"/>
    <p:sldId id="1242" r:id="rId6"/>
    <p:sldId id="1243" r:id="rId7"/>
    <p:sldId id="1293" r:id="rId8"/>
    <p:sldId id="1244" r:id="rId9"/>
    <p:sldId id="1253" r:id="rId10"/>
    <p:sldId id="1254" r:id="rId11"/>
    <p:sldId id="1256" r:id="rId12"/>
    <p:sldId id="1257" r:id="rId13"/>
    <p:sldId id="1294" r:id="rId14"/>
    <p:sldId id="1258" r:id="rId15"/>
    <p:sldId id="1259" r:id="rId16"/>
    <p:sldId id="1266" r:id="rId17"/>
    <p:sldId id="1267" r:id="rId18"/>
    <p:sldId id="1268" r:id="rId19"/>
    <p:sldId id="1295" r:id="rId20"/>
    <p:sldId id="1269" r:id="rId21"/>
    <p:sldId id="1271" r:id="rId22"/>
    <p:sldId id="1296" r:id="rId23"/>
    <p:sldId id="1273" r:id="rId24"/>
    <p:sldId id="1274" r:id="rId25"/>
    <p:sldId id="1297" r:id="rId26"/>
    <p:sldId id="1275" r:id="rId27"/>
    <p:sldId id="1277" r:id="rId28"/>
    <p:sldId id="1298" r:id="rId29"/>
    <p:sldId id="1278" r:id="rId30"/>
    <p:sldId id="1280" r:id="rId31"/>
    <p:sldId id="1288" r:id="rId32"/>
    <p:sldId id="1299" r:id="rId33"/>
    <p:sldId id="1281" r:id="rId34"/>
    <p:sldId id="1283" r:id="rId35"/>
    <p:sldId id="1308" r:id="rId36"/>
    <p:sldId id="1301" r:id="rId37"/>
    <p:sldId id="1302" r:id="rId38"/>
    <p:sldId id="1303" r:id="rId3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showGuides="1">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notesMaster" Target="notesMasters/notesMaster1.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选择性必修 第三册 </a:t>
            </a:r>
            <a:r>
              <a:rPr lang="en-US" altLang="zh-CN" sz="2000" baseline="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8.png"/><Relationship Id="rId1"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19.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3.png"/><Relationship Id="rId1" Type="http://schemas.openxmlformats.org/officeDocument/2006/relationships/image" Target="../media/image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5.png"/><Relationship Id="rId2" Type="http://schemas.openxmlformats.org/officeDocument/2006/relationships/image" Target="../media/image21.png"/><Relationship Id="rId1" Type="http://schemas.openxmlformats.org/officeDocument/2006/relationships/image" Target="../media/image24.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5.png"/><Relationship Id="rId1" Type="http://schemas.openxmlformats.org/officeDocument/2006/relationships/image" Target="../media/image21.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6.png"/><Relationship Id="rId1"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8.png"/><Relationship Id="rId1" Type="http://schemas.openxmlformats.org/officeDocument/2006/relationships/image" Target="../media/image27.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29.png"/></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2.png"/><Relationship Id="rId2" Type="http://schemas.openxmlformats.org/officeDocument/2006/relationships/image" Target="../media/image30.png"/><Relationship Id="rId1" Type="http://schemas.openxmlformats.org/officeDocument/2006/relationships/image" Target="../media/image5.png"/></Relationships>
</file>

<file path=ppt/slides/_rels/slide3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1.png"/><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5.png"/><Relationship Id="rId2" Type="http://schemas.openxmlformats.org/officeDocument/2006/relationships/image" Target="../media/image21.png"/><Relationship Id="rId1" Type="http://schemas.openxmlformats.org/officeDocument/2006/relationships/image" Target="../media/image32.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5.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5.png"/><Relationship Id="rId2" Type="http://schemas.openxmlformats.org/officeDocument/2006/relationships/image" Target="../media/image21.png"/><Relationship Id="rId1" Type="http://schemas.openxmlformats.org/officeDocument/2006/relationships/image" Target="../media/image35.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383181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热力学定律</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节　热力学第一定律　</a:t>
            </a:r>
            <a:endParaRPr lang="en-US" altLang="zh-CN" sz="540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节　能量的转化与守恒</a:t>
            </a:r>
            <a:endParaRPr lang="zh-CN" altLang="en-US" sz="5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92917"/>
            <a:ext cx="11485848" cy="452431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能量守恒定律</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的发现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迈尔的发现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迈尔认为，体力和体热必定来源于食物中的化学能，内能、化学能、机械能都是等价的，是可相互转化的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如果动物的能量输入与支出是平衡的，那么，所有这些形式的能在量上必定是守恒的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在此基础上，迈尔从理论上具体地论证了机械能、内能、化学能、电磁能等都可相互转化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随后，他提出了物理、化学过程中能量守恒的思想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迈尔是公认的第一个提出能量守恒思想的人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4.EPS" descr="id:2147489242;FounderCES"/>
          <p:cNvPicPr/>
          <p:nvPr/>
        </p:nvPicPr>
        <p:blipFill>
          <a:blip r:embed="rId1"/>
          <a:stretch>
            <a:fillRect/>
          </a:stretch>
        </p:blipFill>
        <p:spPr>
          <a:xfrm>
            <a:off x="406574" y="1155517"/>
            <a:ext cx="1205865" cy="32004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焦耳的研究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）焦耳的实验：用一个保温性能良好的量热器装上水，再浸入一个叶轮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叶轮由圆筒带动，而圆筒本身又与下垂的重锤连接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根据重锤的质量和下落的高度可算出机械功，根据水和量热器的质量、比热容、升高的温度可计算出产生的热量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）焦耳采用严格的定量实验分析法，通过实验得出了焦耳定律，从而给出了电能向内能转化的定量关系，为发现普遍的能量守恒定律打下了基础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b7.jpg" descr="id:2147490776;FounderCES"/>
          <p:cNvPicPr/>
          <p:nvPr/>
        </p:nvPicPr>
        <p:blipFill>
          <a:blip r:embed="rId1"/>
          <a:stretch>
            <a:fillRect/>
          </a:stretch>
        </p:blipFill>
        <p:spPr>
          <a:xfrm>
            <a:off x="5231110" y="2924944"/>
            <a:ext cx="1837880" cy="216024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844824"/>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亥姆霍兹的贡献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亥姆霍兹系统地阐述了能量守恒原理，从理论上把力学中的能量守恒原理推广到热、光、电、磁、化学反应等过程，揭示了它们之间的统一性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他还将能量守恒原理与永动机不可能实现联系起来，使这一原理更具说服力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6874"/>
            <a:ext cx="11485848" cy="397031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能量守恒定律</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及其应用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能量守恒定律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）内容：能量既不会消失，也不会创生，它只能从一种形式转化为其他形式，或者从一个物体转移到其他物体，而能量的总值保持不变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各种形式的能可以相互转化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各种互不相关的物理现象可以用能量守恒定律联系在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一起</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5.EPS" descr="id:2147489256;FounderCES"/>
          <p:cNvPicPr/>
          <p:nvPr/>
        </p:nvPicPr>
        <p:blipFill>
          <a:blip r:embed="rId1"/>
          <a:stretch>
            <a:fillRect/>
          </a:stretch>
        </p:blipFill>
        <p:spPr>
          <a:xfrm>
            <a:off x="406574" y="1349474"/>
            <a:ext cx="1141725" cy="30328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72981"/>
            <a:ext cx="11485848" cy="390023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能量守恒定律的深刻理解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）热力学第一定律揭示了功、热量和内能的变化量之间的定量关系，同时也体现了功、热量和物体内能的变化量满足一种守恒关系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因此热力学第一定律也是能量守恒定律的一种具体情况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）不同力做功对应着不同的能量转化关系，能量的具体值没有多大意义，多数情况下，我们更关心能量的变化量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功是能量变化的量度，即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，这也是应用能量守恒定律解题时常用的一种表达式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200329"/>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做功</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和传热的理解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做功和传热在改变物体内能上的区别与联系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9284;FounderCES"/>
          <p:cNvPicPr/>
          <p:nvPr/>
        </p:nvPicPr>
        <p:blipFill>
          <a:blip r:embed="rId1"/>
          <a:stretch>
            <a:fillRect/>
          </a:stretch>
        </p:blipFill>
        <p:spPr>
          <a:xfrm>
            <a:off x="2854846" y="692696"/>
            <a:ext cx="6596380" cy="569595"/>
          </a:xfrm>
          <a:prstGeom prst="rect">
            <a:avLst/>
          </a:prstGeom>
        </p:spPr>
      </p:pic>
      <p:pic>
        <p:nvPicPr>
          <p:cNvPr id="4" name="要点1.EPS" descr="id:2147489291;FounderCES"/>
          <p:cNvPicPr/>
          <p:nvPr/>
        </p:nvPicPr>
        <p:blipFill>
          <a:blip r:embed="rId2"/>
          <a:stretch>
            <a:fillRect/>
          </a:stretch>
        </p:blipFill>
        <p:spPr>
          <a:xfrm>
            <a:off x="406574" y="1628800"/>
            <a:ext cx="864096" cy="303219"/>
          </a:xfrm>
          <a:prstGeom prst="rect">
            <a:avLst/>
          </a:prstGeom>
        </p:spPr>
      </p:pic>
      <p:graphicFrame>
        <p:nvGraphicFramePr>
          <p:cNvPr id="6" name="表格 5"/>
          <p:cNvGraphicFramePr>
            <a:graphicFrameLocks noGrp="1"/>
          </p:cNvGraphicFramePr>
          <p:nvPr/>
        </p:nvGraphicFramePr>
        <p:xfrm>
          <a:off x="334567" y="2668314"/>
          <a:ext cx="11521280" cy="2128838"/>
        </p:xfrm>
        <a:graphic>
          <a:graphicData uri="http://schemas.openxmlformats.org/drawingml/2006/table">
            <a:tbl>
              <a:tblPr firstRow="1" firstCol="1" bandRow="1"/>
              <a:tblGrid>
                <a:gridCol w="997743"/>
                <a:gridCol w="5122936"/>
                <a:gridCol w="5400601"/>
              </a:tblGrid>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做功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传热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内能</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变化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在绝热过程中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外界对物体做功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物体的内能增加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物体对外界做功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物体的内能减少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在单纯传热过程中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物体吸收热量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物体的内能增加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物体放出热量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物体的内能减少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262559" y="1942941"/>
          <a:ext cx="11665296" cy="2608073"/>
        </p:xfrm>
        <a:graphic>
          <a:graphicData uri="http://schemas.openxmlformats.org/drawingml/2006/table">
            <a:tbl>
              <a:tblPr firstRow="1" firstCol="1" bandRow="1"/>
              <a:tblGrid>
                <a:gridCol w="1010215"/>
                <a:gridCol w="4966448"/>
                <a:gridCol w="5688633"/>
              </a:tblGrid>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做功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传热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其他形式的能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如机械能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与内能之间的转化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不同物体间或同一物体不同部分之间内能的转移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联系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都能引起内能的改变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做一定量的功或传递一定量的热量在改变内能的效果上是相同的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一定质量的理想气体在四种膨胀过程中的做功问题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334567" y="1628800"/>
          <a:ext cx="11521280" cy="3503105"/>
        </p:xfrm>
        <a:graphic>
          <a:graphicData uri="http://schemas.openxmlformats.org/drawingml/2006/table">
            <a:tbl>
              <a:tblPr firstRow="1" firstCol="1" bandRow="1"/>
              <a:tblGrid>
                <a:gridCol w="1382554"/>
                <a:gridCol w="6610333"/>
                <a:gridCol w="3528393"/>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等温膨胀</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在等温膨胀的过程中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气体的温度是保持不变的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体积增大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气体对外界做功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内能不变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等压膨胀</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在压强不变的条件下气体的体积膨胀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在气体的</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图像中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图线与横轴所围</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面积</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在不断变大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气体对外界做功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温度升高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内能增加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5" name="tf13.jpg"/>
          <p:cNvPicPr/>
          <p:nvPr/>
        </p:nvPicPr>
        <p:blipFill>
          <a:blip r:embed="rId1"/>
          <a:stretch>
            <a:fillRect/>
          </a:stretch>
        </p:blipFill>
        <p:spPr>
          <a:xfrm>
            <a:off x="9407574" y="1844824"/>
            <a:ext cx="1496680" cy="1439642"/>
          </a:xfrm>
          <a:prstGeom prst="rect">
            <a:avLst/>
          </a:prstGeom>
        </p:spPr>
      </p:pic>
      <p:pic>
        <p:nvPicPr>
          <p:cNvPr id="6" name="tf14.jpg"/>
          <p:cNvPicPr/>
          <p:nvPr/>
        </p:nvPicPr>
        <p:blipFill>
          <a:blip r:embed="rId2"/>
          <a:stretch>
            <a:fillRect/>
          </a:stretch>
        </p:blipFill>
        <p:spPr>
          <a:xfrm>
            <a:off x="9335566" y="3573016"/>
            <a:ext cx="1440160" cy="1476284"/>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nvGraphicFramePr>
        <p:xfrm>
          <a:off x="334566" y="1268760"/>
          <a:ext cx="11521280" cy="4526104"/>
        </p:xfrm>
        <a:graphic>
          <a:graphicData uri="http://schemas.openxmlformats.org/drawingml/2006/table">
            <a:tbl>
              <a:tblPr firstRow="1" firstCol="1" bandRow="1"/>
              <a:tblGrid>
                <a:gridCol w="1382554"/>
                <a:gridCol w="6159276"/>
                <a:gridCol w="3979450"/>
              </a:tblGrid>
              <a:tr h="2011539">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绝热膨胀</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由于膨胀过程气体要对外界做功</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气体的内能要减少</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气体的温度要降低</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在气体的</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图像中</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的乘积要变小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所以绝热线要比等温线陡些</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514424">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自由膨胀</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2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自由</a:t>
                      </a:r>
                      <a:r>
                        <a:rPr lang="en-US" sz="22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是指气体向真空膨胀时不受阻碍</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气体向真空膨胀时不做功</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通常被视为绝热过程</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可用图中的两个点表示气体在膨胀前</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和膨胀后</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的两种状态</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9" name="tf15.jpg"/>
          <p:cNvPicPr/>
          <p:nvPr/>
        </p:nvPicPr>
        <p:blipFill>
          <a:blip r:embed="rId1"/>
          <a:stretch>
            <a:fillRect/>
          </a:stretch>
        </p:blipFill>
        <p:spPr>
          <a:xfrm>
            <a:off x="9119542" y="1585550"/>
            <a:ext cx="1776720" cy="1444293"/>
          </a:xfrm>
          <a:prstGeom prst="rect">
            <a:avLst/>
          </a:prstGeom>
        </p:spPr>
      </p:pic>
      <p:pic>
        <p:nvPicPr>
          <p:cNvPr id="10" name="tf16.jpg"/>
          <p:cNvPicPr/>
          <p:nvPr/>
        </p:nvPicPr>
        <p:blipFill>
          <a:blip r:embed="rId2"/>
          <a:stretch>
            <a:fillRect/>
          </a:stretch>
        </p:blipFill>
        <p:spPr>
          <a:xfrm>
            <a:off x="9119542" y="3745790"/>
            <a:ext cx="1955800" cy="157924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如图所示的柱形容器内封有一定质量的空气，横截面积为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的光滑活塞与容器都是由良好的隔热材料制成的，另有质量为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的物体从活塞上方的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点自由下落到活塞上，并随活塞一起下落高度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到达最低点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后静止，物体下落的高度为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，大气压强为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这一过程中，容器内空气内能的改变量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，外界对容器内空气所做的功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与物体及活塞的重力势能变化量的关系是（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89319;FounderCES"/>
          <p:cNvPicPr/>
          <p:nvPr/>
        </p:nvPicPr>
        <p:blipFill>
          <a:blip r:embed="rId1"/>
          <a:stretch>
            <a:fillRect/>
          </a:stretch>
        </p:blipFill>
        <p:spPr>
          <a:xfrm>
            <a:off x="406574" y="908720"/>
            <a:ext cx="1068705" cy="344170"/>
          </a:xfrm>
          <a:prstGeom prst="rect">
            <a:avLst/>
          </a:prstGeom>
        </p:spPr>
      </p:pic>
      <p:pic>
        <p:nvPicPr>
          <p:cNvPr id="5" name="mm95.jpg" descr="id:2147490827;FounderCES"/>
          <p:cNvPicPr/>
          <p:nvPr/>
        </p:nvPicPr>
        <p:blipFill>
          <a:blip r:embed="rId2"/>
          <a:stretch>
            <a:fillRect/>
          </a:stretch>
        </p:blipFill>
        <p:spPr>
          <a:xfrm>
            <a:off x="9335566" y="3212976"/>
            <a:ext cx="2059940" cy="2350770"/>
          </a:xfrm>
          <a:prstGeom prst="rect">
            <a:avLst/>
          </a:prstGeom>
        </p:spPr>
      </p:pic>
      <p:sp>
        <p:nvSpPr>
          <p:cNvPr id="4" name="内容占位符 1"/>
          <p:cNvSpPr txBox="1"/>
          <p:nvPr/>
        </p:nvSpPr>
        <p:spPr bwMode="auto">
          <a:xfrm>
            <a:off x="7823200" y="2891155"/>
            <a:ext cx="59372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9335567" y="4797152"/>
            <a:ext cx="1080120" cy="361950"/>
          </a:xfrm>
          <a:prstGeom prst="rect">
            <a:avLst/>
          </a:prstGeom>
        </p:spPr>
      </p:pic>
      <p:pic>
        <p:nvPicPr>
          <p:cNvPr id="5" name="图片 4"/>
          <p:cNvPicPr>
            <a:picLocks noChangeAspect="1"/>
          </p:cNvPicPr>
          <p:nvPr/>
        </p:nvPicPr>
        <p:blipFill>
          <a:blip r:embed="rId1"/>
          <a:stretch>
            <a:fillRect/>
          </a:stretch>
        </p:blipFill>
        <p:spPr>
          <a:xfrm>
            <a:off x="10271671" y="3717032"/>
            <a:ext cx="720080" cy="361950"/>
          </a:xfrm>
          <a:prstGeom prst="rect">
            <a:avLst/>
          </a:prstGeom>
        </p:spPr>
      </p:pic>
      <p:sp>
        <p:nvSpPr>
          <p:cNvPr id="2" name="内容占位符 1"/>
          <p:cNvSpPr>
            <a:spLocks noGrp="1"/>
          </p:cNvSpPr>
          <p:nvPr>
            <p:ph idx="1"/>
          </p:nvPr>
        </p:nvSpPr>
        <p:spPr>
          <a:xfrm>
            <a:off x="360854" y="1340768"/>
            <a:ext cx="11485848" cy="397031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功</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、热量与内能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任何一个热力学系统必定存在一个只依赖于系统自身状态的物理量，这个物理量在两个状态间的差别与外界在绝热过程中对系统所做的功相联系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鉴于功是能量变化的量度，所以这个物理量必定是系统的一种能量，我们把它称为系统的内能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功与内能的改变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在绝热过程中，系统内能的变化量等于外界对系统做的功，即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9207;FounderCES"/>
          <p:cNvPicPr/>
          <p:nvPr/>
        </p:nvPicPr>
        <p:blipFill>
          <a:blip r:embed="rId2"/>
          <a:stretch>
            <a:fillRect/>
          </a:stretch>
        </p:blipFill>
        <p:spPr>
          <a:xfrm>
            <a:off x="2926854" y="764704"/>
            <a:ext cx="5804910" cy="501645"/>
          </a:xfrm>
          <a:prstGeom prst="rect">
            <a:avLst/>
          </a:prstGeom>
        </p:spPr>
      </p:pic>
      <p:pic>
        <p:nvPicPr>
          <p:cNvPr id="4" name="知识点1.EPS" descr="id:2147489214;FounderCES"/>
          <p:cNvPicPr/>
          <p:nvPr/>
        </p:nvPicPr>
        <p:blipFill>
          <a:blip r:embed="rId3"/>
          <a:stretch>
            <a:fillRect/>
          </a:stretch>
        </p:blipFill>
        <p:spPr>
          <a:xfrm>
            <a:off x="406574" y="1484784"/>
            <a:ext cx="1116965" cy="30861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1754326"/>
          </a:xfrm>
        </p:spPr>
        <p:txBody>
          <a:bodyPr/>
          <a:lstStyle/>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绝热过程</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但物体落在活塞上时</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有一部分机械能在碰撞过程中转</a:t>
            </a:r>
            <a:r>
              <a:rPr lang="zh-CN" altLang="zh-CN"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化为了物体、活塞等的内能</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这些内能没能被封闭气体吸收</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因此</a:t>
            </a:r>
            <a:r>
              <a:rPr lang="en-US" altLang="zh-CN" b="1" i="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326;FounderCES"/>
          <p:cNvPicPr/>
          <p:nvPr/>
        </p:nvPicPr>
        <p:blipFill>
          <a:blip r:embed="rId1"/>
          <a:stretch>
            <a:fillRect/>
          </a:stretch>
        </p:blipFill>
        <p:spPr>
          <a:xfrm>
            <a:off x="406574" y="1980265"/>
            <a:ext cx="798830" cy="28448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1791400"/>
            <a:ext cx="11521280" cy="1133544"/>
          </a:xfrm>
          <a:prstGeom prst="rect">
            <a:avLst/>
          </a:prstGeom>
        </p:spPr>
      </p:pic>
      <p:sp>
        <p:nvSpPr>
          <p:cNvPr id="2" name="内容占位符 1"/>
          <p:cNvSpPr>
            <a:spLocks noGrp="1"/>
          </p:cNvSpPr>
          <p:nvPr>
            <p:ph idx="1"/>
          </p:nvPr>
        </p:nvSpPr>
        <p:spPr>
          <a:xfrm>
            <a:off x="360854" y="1772816"/>
            <a:ext cx="11485848" cy="1200329"/>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物体和活塞的碰撞过程中存在机械能损失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气体增加的内能小于系统损失的</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机械能</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89475;FounderCES"/>
          <p:cNvPicPr/>
          <p:nvPr/>
        </p:nvPicPr>
        <p:blipFill>
          <a:blip r:embed="rId2"/>
          <a:stretch>
            <a:fillRect/>
          </a:stretch>
        </p:blipFill>
        <p:spPr>
          <a:xfrm>
            <a:off x="406574" y="2007424"/>
            <a:ext cx="1353185" cy="296545"/>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5879182" y="1988840"/>
            <a:ext cx="648072" cy="361950"/>
          </a:xfrm>
          <a:prstGeom prst="rect">
            <a:avLst/>
          </a:prstGeom>
        </p:spPr>
      </p:pic>
      <p:pic>
        <p:nvPicPr>
          <p:cNvPr id="4" name="图片 3"/>
          <p:cNvPicPr>
            <a:picLocks noChangeAspect="1"/>
          </p:cNvPicPr>
          <p:nvPr/>
        </p:nvPicPr>
        <p:blipFill>
          <a:blip r:embed="rId1"/>
          <a:stretch>
            <a:fillRect/>
          </a:stretch>
        </p:blipFill>
        <p:spPr>
          <a:xfrm>
            <a:off x="4943079" y="1988840"/>
            <a:ext cx="648072" cy="361950"/>
          </a:xfrm>
          <a:prstGeom prst="rect">
            <a:avLst/>
          </a:prstGeom>
        </p:spPr>
      </p:pic>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热力学第一定律</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的理解及应用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两点意义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）热力学第一定律不仅反映了做功和传热这两种改变内能的方法是等价的，而且给出了内能的变化量与做功和传热之间的定量关系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）热力学第一定律将单纯的做功过程和单纯的传热过程中内能改变的定量表达式推广到一般情况，既有做功又有传热的过程，其中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表示内能改变的数量，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表示外界对系统所做的功，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表示外界向系统传递的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89340;FounderCES"/>
          <p:cNvPicPr/>
          <p:nvPr/>
        </p:nvPicPr>
        <p:blipFill>
          <a:blip r:embed="rId2"/>
          <a:stretch>
            <a:fillRect/>
          </a:stretch>
        </p:blipFill>
        <p:spPr>
          <a:xfrm>
            <a:off x="406574" y="908720"/>
            <a:ext cx="912495" cy="32004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22163"/>
          </a:xfrm>
        </p:spPr>
        <p:txBody>
          <a:bodyPr/>
          <a:lstStyle/>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对公式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符号的规定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几种特殊情况：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）若过程是绝热的，即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，物体内能的增加量等于外界对物体做的功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）若过程中不做功，即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，物体内能的增加量等于物体从外界吸收的热量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）若过程的始末状态物体的内能不变，即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，外界对物体做的功等于物体向外界放出的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nvGraphicFramePr>
        <p:xfrm>
          <a:off x="334565" y="1340768"/>
          <a:ext cx="11521281" cy="1276796"/>
        </p:xfrm>
        <a:graphic>
          <a:graphicData uri="http://schemas.openxmlformats.org/drawingml/2006/table">
            <a:tbl>
              <a:tblPr firstRow="1" firstCol="1" bandRow="1"/>
              <a:tblGrid>
                <a:gridCol w="960875"/>
                <a:gridCol w="3841195"/>
                <a:gridCol w="3841195"/>
                <a:gridCol w="2878016"/>
              </a:tblGrid>
              <a:tr h="0">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物体吸收热量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外界对物体做功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内能增加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物体放出热量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物体对外界做功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内能减少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694815"/>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判断是否做功的方法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一般情况下外界对物体做功与否，需看物体的体积是否变化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）若物体体积增大，表明物体对外界做功，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）若物体体积减小，表明外界对物体做功，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9909"/>
            <a:ext cx="11485848" cy="1200329"/>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）一定质量的气体从外界吸收了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的热量，内能增加了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，是气体对外界做了功，还是外界对气体做了功？做了多少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89362;FounderCES"/>
          <p:cNvPicPr/>
          <p:nvPr/>
        </p:nvPicPr>
        <p:blipFill>
          <a:blip r:embed="rId1"/>
          <a:stretch>
            <a:fillRect/>
          </a:stretch>
        </p:blipFill>
        <p:spPr>
          <a:xfrm>
            <a:off x="406574" y="1342509"/>
            <a:ext cx="921385" cy="296545"/>
          </a:xfrm>
          <a:prstGeom prst="rect">
            <a:avLst/>
          </a:prstGeom>
        </p:spPr>
      </p:pic>
      <p:sp>
        <p:nvSpPr>
          <p:cNvPr id="4" name="内容占位符 1"/>
          <p:cNvSpPr txBox="1"/>
          <p:nvPr/>
        </p:nvSpPr>
        <p:spPr bwMode="auto">
          <a:xfrm>
            <a:off x="369998" y="2346553"/>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根据热力学第一定律表达式中的符号的含义</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4.2</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为正值</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说明是外界对气体做了功</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且做了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的功</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解析.EPS" descr="id:2147489326;FounderCES"/>
          <p:cNvPicPr/>
          <p:nvPr/>
        </p:nvPicPr>
        <p:blipFill>
          <a:blip r:embed="rId2"/>
          <a:stretch>
            <a:fillRect/>
          </a:stretch>
        </p:blipFill>
        <p:spPr>
          <a:xfrm>
            <a:off x="415718" y="2554002"/>
            <a:ext cx="798830" cy="284480"/>
          </a:xfrm>
          <a:prstGeom prst="rect">
            <a:avLst/>
          </a:prstGeom>
        </p:spPr>
      </p:pic>
      <p:sp>
        <p:nvSpPr>
          <p:cNvPr id="6" name="内容占位符 1"/>
          <p:cNvSpPr txBox="1"/>
          <p:nvPr/>
        </p:nvSpPr>
        <p:spPr bwMode="auto">
          <a:xfrm>
            <a:off x="360854" y="4582869"/>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外界对气体做了功</a:t>
            </a:r>
            <a:r>
              <a:rPr lang="zh-CN"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89333;FounderCES"/>
          <p:cNvPicPr/>
          <p:nvPr/>
        </p:nvPicPr>
        <p:blipFill>
          <a:blip r:embed="rId3"/>
          <a:stretch>
            <a:fillRect/>
          </a:stretch>
        </p:blipFill>
        <p:spPr>
          <a:xfrm>
            <a:off x="478582" y="4745469"/>
            <a:ext cx="792088" cy="2819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5933"/>
            <a:ext cx="11485848" cy="113024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）一定质量的气体，从外界吸收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的热量，同时气体对外界做功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，则气体的内能怎样变化？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2566645"/>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Q</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3.5</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为正值</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说明气体的内能增加了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解析.EPS" descr="id:2147489326;FounderCES"/>
          <p:cNvPicPr/>
          <p:nvPr/>
        </p:nvPicPr>
        <p:blipFill>
          <a:blip r:embed="rId1"/>
          <a:stretch>
            <a:fillRect/>
          </a:stretch>
        </p:blipFill>
        <p:spPr>
          <a:xfrm>
            <a:off x="406574" y="2774094"/>
            <a:ext cx="798830" cy="284480"/>
          </a:xfrm>
          <a:prstGeom prst="rect">
            <a:avLst/>
          </a:prstGeom>
        </p:spPr>
      </p:pic>
      <p:sp>
        <p:nvSpPr>
          <p:cNvPr id="5" name="内容占位符 1"/>
          <p:cNvSpPr txBox="1"/>
          <p:nvPr/>
        </p:nvSpPr>
        <p:spPr bwMode="auto">
          <a:xfrm>
            <a:off x="360854" y="4222829"/>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气体的内能增加了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89333;FounderCES"/>
          <p:cNvPicPr/>
          <p:nvPr/>
        </p:nvPicPr>
        <p:blipFill>
          <a:blip r:embed="rId2"/>
          <a:stretch>
            <a:fillRect/>
          </a:stretch>
        </p:blipFill>
        <p:spPr>
          <a:xfrm>
            <a:off x="478582" y="4385429"/>
            <a:ext cx="792088" cy="2819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1791400"/>
            <a:ext cx="11521280" cy="2285672"/>
          </a:xfrm>
          <a:prstGeom prst="rect">
            <a:avLst/>
          </a:prstGeom>
        </p:spPr>
      </p:pic>
      <p:sp>
        <p:nvSpPr>
          <p:cNvPr id="2" name="内容占位符 1"/>
          <p:cNvSpPr>
            <a:spLocks noGrp="1"/>
          </p:cNvSpPr>
          <p:nvPr>
            <p:ph idx="1"/>
          </p:nvPr>
        </p:nvSpPr>
        <p:spPr>
          <a:xfrm>
            <a:off x="360854" y="1772816"/>
            <a:ext cx="11485848" cy="2308324"/>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当做功和热传递同时发生时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物体的内能可能增加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也可能减小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还可能保持不变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物体内能发生变化可能是由做功引起的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也可能是由热传递引起的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还可能是两者共同作用的</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结果</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89475;FounderCES"/>
          <p:cNvPicPr/>
          <p:nvPr/>
        </p:nvPicPr>
        <p:blipFill>
          <a:blip r:embed="rId2"/>
          <a:stretch>
            <a:fillRect/>
          </a:stretch>
        </p:blipFill>
        <p:spPr>
          <a:xfrm>
            <a:off x="406574" y="2007424"/>
            <a:ext cx="1353185" cy="29654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6239222" y="4949158"/>
            <a:ext cx="1584176" cy="361950"/>
          </a:xfrm>
          <a:prstGeom prst="rect">
            <a:avLst/>
          </a:prstGeom>
        </p:spPr>
      </p:pic>
      <p:pic>
        <p:nvPicPr>
          <p:cNvPr id="4" name="图片 3"/>
          <p:cNvPicPr>
            <a:picLocks noChangeAspect="1"/>
          </p:cNvPicPr>
          <p:nvPr/>
        </p:nvPicPr>
        <p:blipFill>
          <a:blip r:embed="rId1"/>
          <a:stretch>
            <a:fillRect/>
          </a:stretch>
        </p:blipFill>
        <p:spPr>
          <a:xfrm>
            <a:off x="5087094" y="3841879"/>
            <a:ext cx="2808312" cy="361950"/>
          </a:xfrm>
          <a:prstGeom prst="rect">
            <a:avLst/>
          </a:prstGeom>
        </p:spPr>
      </p:pic>
      <p:sp>
        <p:nvSpPr>
          <p:cNvPr id="2" name="内容占位符 1"/>
          <p:cNvSpPr>
            <a:spLocks noGrp="1"/>
          </p:cNvSpPr>
          <p:nvPr>
            <p:ph idx="1"/>
          </p:nvPr>
        </p:nvSpPr>
        <p:spPr>
          <a:xfrm>
            <a:off x="360854" y="942975"/>
            <a:ext cx="11485848" cy="5078313"/>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热力学第一定律</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与气体实验定律综合问题的解题方法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）根据题意分析气体状态变化，利用气体实验定律分析温度、体积、压强之间的关系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）由温度的变化判断内能的变化，温度升高则内能增大，温度降低则内能减小，温度不变则内能不变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）根据体积变化计算做功情况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pSL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，即气体对外界做的功等于气体压强与体积变化量的乘积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，根据热力学第一定律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判断气体是吸热还是放热及计算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3.EPS" descr="id:2147489383;FounderCES"/>
          <p:cNvPicPr/>
          <p:nvPr/>
        </p:nvPicPr>
        <p:blipFill>
          <a:blip r:embed="rId2"/>
          <a:stretch>
            <a:fillRect/>
          </a:stretch>
        </p:blipFill>
        <p:spPr>
          <a:xfrm>
            <a:off x="478582" y="1105575"/>
            <a:ext cx="820199" cy="288032"/>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8882"/>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）一定质量的理想气体从状态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三个过程后回到初始状态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连线的延长线过原点，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K</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状态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时气体的温度为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气体对外做的功大于它从外界吸收的热量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气体对外做功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一个循环过程中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气体向外界释放的热量为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89419;FounderCES"/>
          <p:cNvPicPr/>
          <p:nvPr/>
        </p:nvPicPr>
        <p:blipFill>
          <a:blip r:embed="rId1"/>
          <a:stretch>
            <a:fillRect/>
          </a:stretch>
        </p:blipFill>
        <p:spPr>
          <a:xfrm>
            <a:off x="384463" y="1421482"/>
            <a:ext cx="958215" cy="308610"/>
          </a:xfrm>
          <a:prstGeom prst="rect">
            <a:avLst/>
          </a:prstGeom>
        </p:spPr>
      </p:pic>
      <p:pic>
        <p:nvPicPr>
          <p:cNvPr id="4" name="gh32.jpg" descr="id:2147490912;FounderCES"/>
          <p:cNvPicPr/>
          <p:nvPr/>
        </p:nvPicPr>
        <p:blipFill>
          <a:blip r:embed="rId2"/>
          <a:stretch>
            <a:fillRect/>
          </a:stretch>
        </p:blipFill>
        <p:spPr>
          <a:xfrm>
            <a:off x="9191550" y="2573610"/>
            <a:ext cx="2523211" cy="1944216"/>
          </a:xfrm>
          <a:prstGeom prst="rect">
            <a:avLst/>
          </a:prstGeom>
        </p:spPr>
      </p:pic>
      <p:sp>
        <p:nvSpPr>
          <p:cNvPr id="5" name="内容占位符 1"/>
          <p:cNvSpPr txBox="1"/>
          <p:nvPr/>
        </p:nvSpPr>
        <p:spPr bwMode="auto">
          <a:xfrm>
            <a:off x="3646805" y="2420620"/>
            <a:ext cx="599440" cy="553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AD</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2348880"/>
            <a:ext cx="11521280" cy="1224136"/>
          </a:xfrm>
          <a:prstGeom prst="rect">
            <a:avLst/>
          </a:prstGeom>
        </p:spPr>
      </p:pic>
      <p:sp>
        <p:nvSpPr>
          <p:cNvPr id="2" name="内容占位符 1"/>
          <p:cNvSpPr>
            <a:spLocks noGrp="1"/>
          </p:cNvSpPr>
          <p:nvPr>
            <p:ph idx="1"/>
          </p:nvPr>
        </p:nvSpPr>
        <p:spPr>
          <a:xfrm>
            <a:off x="360854" y="2422629"/>
            <a:ext cx="11485848" cy="1200329"/>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在热力学系统的绝热过程中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外界对系统所做的功仅由过程的始末两个状态决定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不依赖于做功的具体过程和</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方式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关键提醒Z.EPS" descr="id:2147489263;FounderCES"/>
          <p:cNvPicPr/>
          <p:nvPr/>
        </p:nvPicPr>
        <p:blipFill>
          <a:blip r:embed="rId2"/>
          <a:stretch>
            <a:fillRect/>
          </a:stretch>
        </p:blipFill>
        <p:spPr>
          <a:xfrm>
            <a:off x="478582" y="2585229"/>
            <a:ext cx="1539041" cy="303444"/>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056218"/>
                <a:ext cx="11485848" cy="4410823"/>
              </a:xfrm>
            </p:spPr>
            <p:txBody>
              <a:bodyPr/>
              <a:lstStyle/>
              <a:p>
                <a:pPr hangingPunct="0">
                  <a:lnSpc>
                    <a:spcPct val="130000"/>
                  </a:lnSpc>
                  <a:spcAft>
                    <a:spcPts val="0"/>
                  </a:spcAft>
                </a:pPr>
                <a:r>
                  <a:rPr lang="en-US" altLang="zh-CN" sz="2000"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盖</a:t>
                </a:r>
                <a:r>
                  <a:rPr lang="en-US" altLang="zh-CN" sz="2000"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吕萨克定律得</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过程有</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𝑨</m:t>
                            </m:r>
                          </m:sub>
                        </m:sSub>
                      </m:num>
                      <m:den>
                        <m:sSub>
                          <m:sSub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𝑨</m:t>
                            </m:r>
                          </m:sub>
                        </m:sSub>
                      </m:den>
                    </m:f>
                  </m:oMath>
                </a14:m>
                <a:r>
                  <a:rPr lang="en-US"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𝑩</m:t>
                            </m:r>
                          </m:sub>
                        </m:sSub>
                      </m:num>
                      <m:den>
                        <m:sSub>
                          <m:sSub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解得状态</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时气体的温度</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000"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𝑩</m:t>
                            </m:r>
                          </m:sub>
                        </m:sSub>
                      </m:num>
                      <m:den>
                        <m:sSub>
                          <m:sSub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𝑨</m:t>
                            </m:r>
                          </m:sub>
                        </m:sSub>
                      </m:den>
                    </m:f>
                  </m:oMath>
                </a14:m>
                <a:r>
                  <a:rPr lang="en-US"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000"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den>
                    </m:f>
                  </m:oMath>
                </a14:m>
                <a:r>
                  <a:rPr lang="en-US" altLang="zh-CN" sz="20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200</a:t>
                </a:r>
                <a:r>
                  <a:rPr lang="en-US"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500</a:t>
                </a:r>
                <a:r>
                  <a:rPr lang="en-US"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sz="20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由于在</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的过程中气体温度升高</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气体的内能增加</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由于在</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的过程中气体体积增大</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气体对外界做功</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结合热力学第一定律</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可得</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sz="20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由题图可得</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状态</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时气体的体积</a:t>
                </a:r>
                <a:r>
                  <a:rPr lang="en-US" altLang="zh-CN" sz="2000"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000"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的过程中</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气体对外做功大小为</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图线与</a:t>
                </a:r>
                <a:r>
                  <a:rPr lang="en-US" altLang="zh-CN" sz="2000"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轴所围成的面积</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sz="2000"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r>
                          <m:rPr>
                            <m:nor/>
                          </m:rPr>
                          <a:rPr lang="en-US"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𝟓</m:t>
                            </m:r>
                          </m:sup>
                        </m:sSup>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0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0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000"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sz="20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的过程中</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气体对外做功大小</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sz="2000"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0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000"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0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1.5J</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sz="20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000"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过程中</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外界对气体做功大小</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sz="2000"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r>
                          <m:rPr>
                            <m:nor/>
                          </m:rPr>
                          <a:rPr lang="en-US"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𝟏𝟎</m:t>
                        </m:r>
                        <m:sSup>
                          <m:s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𝟓</m:t>
                            </m:r>
                          </m:sup>
                        </m:sSup>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0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2J</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4.0</a:t>
                </a:r>
                <a:r>
                  <a:rPr lang="en-US" altLang="zh-CN" sz="20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000"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所以在</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一个循环过程中</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外界对气体做功大小</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sz="2000"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sz="2000"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sz="2000"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sz="20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000"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在一个循环过程中</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气体内能改变量为零</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sz="2000"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热力学第一定律</a:t>
                </a:r>
                <a:r>
                  <a:rPr lang="en-US" altLang="zh-CN" sz="20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000" b="1" i="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0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0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000"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可得</a:t>
                </a:r>
                <a:r>
                  <a:rPr lang="zh-CN" altLang="zh-CN" sz="20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气体放出的热量与外界对气体做功的大小相等</a:t>
                </a:r>
                <a:r>
                  <a:rPr lang="zh-CN" altLang="zh-CN" sz="20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sz="20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sz="2000" b="1" spc="-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000" b="1" spc="-100"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000"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sz="20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0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000"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sz="2000" b="1" spc="-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sz="20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0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1" spc="-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20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056218"/>
                <a:ext cx="11485848" cy="4410823"/>
              </a:xfrm>
              <a:blipFill rotWithShape="1">
                <a:blip r:embed="rId1"/>
                <a:stretch>
                  <a:fillRect l="-2" t="-5" r="1" b="-36"/>
                </a:stretch>
              </a:blipFill>
            </p:spPr>
            <p:txBody>
              <a:bodyPr/>
              <a:lstStyle/>
              <a:p>
                <a:r>
                  <a:rPr lang="zh-CN" altLang="en-US">
                    <a:noFill/>
                  </a:rPr>
                  <a:t> </a:t>
                </a:r>
              </a:p>
            </p:txBody>
          </p:sp>
        </mc:Fallback>
      </mc:AlternateContent>
      <p:pic>
        <p:nvPicPr>
          <p:cNvPr id="3" name="24解析.EPS" descr="id:2147489326;FounderCES"/>
          <p:cNvPicPr/>
          <p:nvPr/>
        </p:nvPicPr>
        <p:blipFill>
          <a:blip r:embed="rId2"/>
          <a:stretch>
            <a:fillRect/>
          </a:stretch>
        </p:blipFill>
        <p:spPr>
          <a:xfrm>
            <a:off x="406574" y="1362834"/>
            <a:ext cx="682867" cy="243183"/>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1791400"/>
            <a:ext cx="11521280" cy="2213664"/>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772816"/>
                <a:ext cx="11485848" cy="2173672"/>
              </a:xfrm>
            </p:spPr>
            <p:txBody>
              <a:bodyPr/>
              <a:lstStyle/>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等压</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变化过程中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若封闭的理想气体的压强为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封闭气体体积的变化量为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求封闭气体对外做的功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非等压过程中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若压强随体积变化量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均匀变大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可用压强的平均值求封闭气体对外做的功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m:rPr>
                                <m:nor/>
                              </m:rPr>
                              <a:rPr lang="zh-CN" altLang="zh-CN" b="1" baseline="-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初</m:t>
                            </m:r>
                          </m:sub>
                        </m:sSub>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m:rPr>
                                <m:nor/>
                              </m:rPr>
                              <a:rPr lang="zh-CN" altLang="zh-CN" b="1" baseline="-5000">
                                <a:solidFill>
                                  <a:srgbClr val="000000"/>
                                </a:solidFill>
                                <a:latin typeface="Cambria Math" panose="02040503050406030204" pitchFamily="18" charset="0"/>
                                <a:ea typeface="宋体" panose="02010600030101010101" pitchFamily="2" charset="-122"/>
                                <a:cs typeface="Times New Roman" panose="02020603050405020304" pitchFamily="18" charset="0"/>
                              </a:rPr>
                              <m:t>末</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772816"/>
                <a:ext cx="11485848" cy="2173672"/>
              </a:xfrm>
              <a:blipFill rotWithShape="1">
                <a:blip r:embed="rId2"/>
                <a:stretch>
                  <a:fillRect l="-2" t="-24" r="1" b="28"/>
                </a:stretch>
              </a:blipFill>
            </p:spPr>
            <p:txBody>
              <a:bodyPr/>
              <a:lstStyle/>
              <a:p>
                <a:r>
                  <a:rPr lang="zh-CN" altLang="en-US">
                    <a:noFill/>
                  </a:rPr>
                  <a:t> </a:t>
                </a:r>
              </a:p>
            </p:txBody>
          </p:sp>
        </mc:Fallback>
      </mc:AlternateContent>
      <p:pic>
        <p:nvPicPr>
          <p:cNvPr id="3" name="顿有所悟.EPS" descr="id:2147489475;FounderCES"/>
          <p:cNvPicPr/>
          <p:nvPr/>
        </p:nvPicPr>
        <p:blipFill>
          <a:blip r:embed="rId3"/>
          <a:stretch>
            <a:fillRect/>
          </a:stretch>
        </p:blipFill>
        <p:spPr>
          <a:xfrm>
            <a:off x="406574" y="2007424"/>
            <a:ext cx="1353185" cy="296545"/>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轻薄柔软的家用密封收纳袋主要用于装棉被和一些家用物品，抽出空气后具有防潮、防异味等优点（</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某同学用家里的密封收纳袋进行探究和测算，密封收纳袋内装有一定体积的物品，抽出部分空气后在－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时收纳袋总体积为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 dm</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，将其拿到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的空调房间里放置较长时间，收纳袋的体积膨胀了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dm</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密封收纳袋中的气体看成理想气体，大气压强保持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）求收纳袋内装的物品的实际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4.EPS" descr="id:2147489454;FounderCES"/>
          <p:cNvPicPr/>
          <p:nvPr/>
        </p:nvPicPr>
        <p:blipFill>
          <a:blip r:embed="rId1"/>
          <a:stretch>
            <a:fillRect/>
          </a:stretch>
        </p:blipFill>
        <p:spPr>
          <a:xfrm>
            <a:off x="406574" y="908720"/>
            <a:ext cx="995045" cy="320040"/>
          </a:xfrm>
          <a:prstGeom prst="rect">
            <a:avLst/>
          </a:prstGeom>
        </p:spPr>
      </p:pic>
      <p:pic>
        <p:nvPicPr>
          <p:cNvPr id="4" name="tf42.jpg" descr="id:2147490947;FounderCES"/>
          <p:cNvPicPr/>
          <p:nvPr/>
        </p:nvPicPr>
        <p:blipFill>
          <a:blip r:embed="rId2"/>
          <a:stretch>
            <a:fillRect/>
          </a:stretch>
        </p:blipFill>
        <p:spPr>
          <a:xfrm>
            <a:off x="9875410" y="3068960"/>
            <a:ext cx="1836420" cy="1852295"/>
          </a:xfrm>
          <a:prstGeom prst="rect">
            <a:avLst/>
          </a:prstGeom>
        </p:spPr>
      </p:pic>
      <mc:AlternateContent xmlns:mc="http://schemas.openxmlformats.org/markup-compatibility/2006">
        <mc:Choice xmlns:a14="http://schemas.microsoft.com/office/drawing/2010/main" Requires="a14">
          <p:sp>
            <p:nvSpPr>
              <p:cNvPr id="5" name="内容占位符 1"/>
              <p:cNvSpPr txBox="1"/>
              <p:nvPr/>
            </p:nvSpPr>
            <p:spPr bwMode="auto">
              <a:xfrm>
                <a:off x="360854" y="3937954"/>
                <a:ext cx="11485848" cy="1958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物品体积为</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则根据盖</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吕萨克定律得</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𝟏𝟗𝐝</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𝐦</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p>
                        <m:r>
                          <a:rPr lang="zh-CN"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𝐕</m:t>
                        </m:r>
                      </m:num>
                      <m:den>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zh-CN"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𝟐𝟕𝟑</m:t>
                        </m:r>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𝐊</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𝟐𝟎𝐝</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𝐦</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p>
                        <m:r>
                          <a:rPr lang="zh-CN"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𝑽</m:t>
                        </m:r>
                      </m:num>
                      <m:den>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𝟐𝟕</m:t>
                        </m:r>
                        <m: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𝟐𝟕𝟑</m:t>
                        </m:r>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𝐊</m:t>
                        </m:r>
                      </m:den>
                    </m:f>
                  </m:oMath>
                </a14:m>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dm</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1"/>
              <p:cNvSpPr txBox="1">
                <a:spLocks noRot="1" noChangeAspect="1" noMove="1" noResize="1" noEditPoints="1" noAdjustHandles="1" noChangeArrowheads="1" noChangeShapeType="1" noTextEdit="1"/>
              </p:cNvSpPr>
              <p:nvPr/>
            </p:nvSpPr>
            <p:spPr bwMode="auto">
              <a:xfrm>
                <a:off x="360854" y="3937954"/>
                <a:ext cx="11485848" cy="1958228"/>
              </a:xfrm>
              <a:prstGeom prst="rect">
                <a:avLst/>
              </a:prstGeom>
              <a:blipFill rotWithShape="1">
                <a:blip r:embed="rId3"/>
                <a:stretch>
                  <a:fillRect l="-2" t="-16" r="1" b="1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24解析.EPS" descr="id:2147489326;FounderCES"/>
          <p:cNvPicPr/>
          <p:nvPr/>
        </p:nvPicPr>
        <p:blipFill>
          <a:blip r:embed="rId4"/>
          <a:stretch>
            <a:fillRect/>
          </a:stretch>
        </p:blipFill>
        <p:spPr>
          <a:xfrm>
            <a:off x="406574" y="4388586"/>
            <a:ext cx="798830" cy="284480"/>
          </a:xfrm>
          <a:prstGeom prst="rect">
            <a:avLst/>
          </a:prstGeom>
        </p:spPr>
      </p:pic>
      <p:sp>
        <p:nvSpPr>
          <p:cNvPr id="7" name="内容占位符 1"/>
          <p:cNvSpPr txBox="1"/>
          <p:nvPr/>
        </p:nvSpPr>
        <p:spPr bwMode="auto">
          <a:xfrm>
            <a:off x="360854" y="5805264"/>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            10</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dm</a:t>
            </a:r>
            <a:r>
              <a:rPr lang="en-US" altLang="zh-CN" b="1" baseline="30000" smtClean="0">
                <a:solidFill>
                  <a:srgbClr val="FF0000"/>
                </a:solidFill>
                <a:latin typeface="Times New Roman" panose="02020603050405020304" pitchFamily="18" charset="0"/>
                <a:ea typeface="宋体" panose="02010600030101010101" pitchFamily="2" charset="-122"/>
              </a:rPr>
              <a:t>3</a:t>
            </a:r>
            <a:endParaRPr lang="zh-CN" altLang="en-US"/>
          </a:p>
        </p:txBody>
      </p:sp>
      <p:pic>
        <p:nvPicPr>
          <p:cNvPr id="8" name="24答案.EPS" descr="id:2147489333;FounderCES"/>
          <p:cNvPicPr/>
          <p:nvPr/>
        </p:nvPicPr>
        <p:blipFill>
          <a:blip r:embed="rId5"/>
          <a:stretch>
            <a:fillRect/>
          </a:stretch>
        </p:blipFill>
        <p:spPr>
          <a:xfrm>
            <a:off x="478582" y="5967864"/>
            <a:ext cx="792088" cy="2819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9909"/>
            <a:ext cx="11485848" cy="113024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）若封闭气体的内能</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与热力学温度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），求该过程中封闭气体吸收的热量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f42.jpg" descr="id:2147490947;FounderCES"/>
          <p:cNvPicPr/>
          <p:nvPr/>
        </p:nvPicPr>
        <p:blipFill>
          <a:blip r:embed="rId1"/>
          <a:stretch>
            <a:fillRect/>
          </a:stretch>
        </p:blipFill>
        <p:spPr>
          <a:xfrm>
            <a:off x="9767614" y="2278613"/>
            <a:ext cx="1836420" cy="1852295"/>
          </a:xfrm>
          <a:prstGeom prst="rect">
            <a:avLst/>
          </a:prstGeom>
        </p:spPr>
      </p:pic>
      <p:sp>
        <p:nvSpPr>
          <p:cNvPr id="4" name="内容占位符 1"/>
          <p:cNvSpPr txBox="1"/>
          <p:nvPr/>
        </p:nvSpPr>
        <p:spPr bwMode="auto">
          <a:xfrm>
            <a:off x="360854" y="2324487"/>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气体内能变化量为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27</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300</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外界对气体做的功为</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100</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根据热力学第一定律得</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400</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解析.EPS" descr="id:2147489326;FounderCES"/>
          <p:cNvPicPr/>
          <p:nvPr/>
        </p:nvPicPr>
        <p:blipFill>
          <a:blip r:embed="rId2"/>
          <a:stretch>
            <a:fillRect/>
          </a:stretch>
        </p:blipFill>
        <p:spPr>
          <a:xfrm>
            <a:off x="406574" y="2531936"/>
            <a:ext cx="798830" cy="284480"/>
          </a:xfrm>
          <a:prstGeom prst="rect">
            <a:avLst/>
          </a:prstGeom>
        </p:spPr>
      </p:pic>
      <p:sp>
        <p:nvSpPr>
          <p:cNvPr id="6" name="内容占位符 1"/>
          <p:cNvSpPr txBox="1"/>
          <p:nvPr/>
        </p:nvSpPr>
        <p:spPr bwMode="auto">
          <a:xfrm>
            <a:off x="360854" y="4006805"/>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400</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89333;FounderCES"/>
          <p:cNvPicPr/>
          <p:nvPr/>
        </p:nvPicPr>
        <p:blipFill>
          <a:blip r:embed="rId3"/>
          <a:stretch>
            <a:fillRect/>
          </a:stretch>
        </p:blipFill>
        <p:spPr>
          <a:xfrm>
            <a:off x="478582" y="4169405"/>
            <a:ext cx="792088" cy="2819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2439472"/>
            <a:ext cx="11521280" cy="1205552"/>
          </a:xfrm>
          <a:prstGeom prst="rect">
            <a:avLst/>
          </a:prstGeom>
        </p:spPr>
      </p:pic>
      <p:sp>
        <p:nvSpPr>
          <p:cNvPr id="2" name="内容占位符 1"/>
          <p:cNvSpPr>
            <a:spLocks noGrp="1"/>
          </p:cNvSpPr>
          <p:nvPr>
            <p:ph idx="1"/>
          </p:nvPr>
        </p:nvSpPr>
        <p:spPr>
          <a:xfrm>
            <a:off x="360854" y="2420888"/>
            <a:ext cx="11485848" cy="1200329"/>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收纳袋内装的物品占据了一定的空间体积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在收纳袋中的气体做等压变化时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收纳袋内装的物品占据的空间体积</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89475;FounderCES"/>
          <p:cNvPicPr/>
          <p:nvPr/>
        </p:nvPicPr>
        <p:blipFill>
          <a:blip r:embed="rId2"/>
          <a:stretch>
            <a:fillRect/>
          </a:stretch>
        </p:blipFill>
        <p:spPr>
          <a:xfrm>
            <a:off x="406574" y="2655496"/>
            <a:ext cx="1353185" cy="296545"/>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243280"/>
            <a:ext cx="11485848" cy="646331"/>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能量</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的转化</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守恒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要点4.EPS" descr="id:2147490975;FounderCES"/>
          <p:cNvPicPr/>
          <p:nvPr/>
        </p:nvPicPr>
        <p:blipFill>
          <a:blip r:embed="rId1"/>
          <a:stretch>
            <a:fillRect/>
          </a:stretch>
        </p:blipFill>
        <p:spPr>
          <a:xfrm>
            <a:off x="406575" y="1405880"/>
            <a:ext cx="864096" cy="303509"/>
          </a:xfrm>
          <a:prstGeom prst="rect">
            <a:avLst/>
          </a:prstGeom>
        </p:spPr>
      </p:pic>
      <p:graphicFrame>
        <p:nvGraphicFramePr>
          <p:cNvPr id="7" name="表格 6"/>
          <p:cNvGraphicFramePr>
            <a:graphicFrameLocks noGrp="1"/>
          </p:cNvGraphicFramePr>
          <p:nvPr/>
        </p:nvGraphicFramePr>
        <p:xfrm>
          <a:off x="334567" y="1981944"/>
          <a:ext cx="11521280" cy="2743200"/>
        </p:xfrm>
        <a:graphic>
          <a:graphicData uri="http://schemas.openxmlformats.org/drawingml/2006/table">
            <a:tbl>
              <a:tblPr firstRow="1" firstCol="1" bandRow="1"/>
              <a:tblGrid>
                <a:gridCol w="3816423"/>
                <a:gridCol w="7704857"/>
              </a:tblGrid>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各种运动形式都有对应的能</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机械运动有机械能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分子的热运动有内能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还有电磁能、化学能、原子能等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各种形式的能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通过某种力做功可以相互转化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利用电炉取暖或烧水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电能转化为内能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煤燃烧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化学能转化为内能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列车刹车后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轮子温度升高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机械能转化为内能</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406575" y="1844824"/>
          <a:ext cx="11377264" cy="2673795"/>
        </p:xfrm>
        <a:graphic>
          <a:graphicData uri="http://schemas.openxmlformats.org/drawingml/2006/table">
            <a:tbl>
              <a:tblPr firstRow="1" firstCol="1" bandRow="1"/>
              <a:tblGrid>
                <a:gridCol w="3640724"/>
                <a:gridCol w="7736540"/>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与某种运动形式对应的能是否守恒是有条件的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物体的机械能守恒</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必须是只有重力或系统内的弹力做功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而能量守恒定律是没有条件的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它是一切自然现象都遵守的基本规律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第一类永动机不能制成的原因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违背了能量守恒定律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754326"/>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水能不产生污染物，是一种清洁能源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某地一瀑布流量可达每秒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6 000 m</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，而且一年四季流量稳定，瀑布落差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若利用这一资源发电，设其效率为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％，估算发电机的输出功率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kg/m</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5.EPS" descr="id:2147490998;FounderCES"/>
          <p:cNvPicPr/>
          <p:nvPr/>
        </p:nvPicPr>
        <p:blipFill>
          <a:blip r:embed="rId1"/>
          <a:stretch>
            <a:fillRect/>
          </a:stretch>
        </p:blipFill>
        <p:spPr>
          <a:xfrm>
            <a:off x="406574" y="908720"/>
            <a:ext cx="958215" cy="308610"/>
          </a:xfrm>
          <a:prstGeom prst="rect">
            <a:avLst/>
          </a:prstGeom>
        </p:spPr>
      </p:pic>
      <p:sp>
        <p:nvSpPr>
          <p:cNvPr id="5" name="内容占位符 1"/>
          <p:cNvSpPr txBox="1"/>
          <p:nvPr/>
        </p:nvSpPr>
        <p:spPr bwMode="auto">
          <a:xfrm>
            <a:off x="369998" y="2540511"/>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水力发电</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的基本原理是将水的机械能转化为电能</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该瀑布每秒流下的水的</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质量</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水</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000</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每秒水减少的</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机械能</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50</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设发电机的输出功率为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则由能量守恒定律可得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Eη</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解析.EPS" descr="id:2147489326;FounderCES"/>
          <p:cNvPicPr/>
          <p:nvPr/>
        </p:nvPicPr>
        <p:blipFill>
          <a:blip r:embed="rId2"/>
          <a:stretch>
            <a:fillRect/>
          </a:stretch>
        </p:blipFill>
        <p:spPr>
          <a:xfrm>
            <a:off x="415718" y="2747960"/>
            <a:ext cx="798830" cy="284480"/>
          </a:xfrm>
          <a:prstGeom prst="rect">
            <a:avLst/>
          </a:prstGeom>
        </p:spPr>
      </p:pic>
      <p:sp>
        <p:nvSpPr>
          <p:cNvPr id="7" name="内容占位符 1"/>
          <p:cNvSpPr txBox="1"/>
          <p:nvPr/>
        </p:nvSpPr>
        <p:spPr bwMode="auto">
          <a:xfrm>
            <a:off x="369998" y="5302949"/>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1.5</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答案.EPS" descr="id:2147489333;FounderCES"/>
          <p:cNvPicPr/>
          <p:nvPr/>
        </p:nvPicPr>
        <p:blipFill>
          <a:blip r:embed="rId3"/>
          <a:stretch>
            <a:fillRect/>
          </a:stretch>
        </p:blipFill>
        <p:spPr>
          <a:xfrm>
            <a:off x="487726" y="5465549"/>
            <a:ext cx="792088" cy="2819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2062758" y="3528167"/>
            <a:ext cx="1800200" cy="361950"/>
          </a:xfrm>
          <a:prstGeom prst="rect">
            <a:avLst/>
          </a:prstGeom>
        </p:spPr>
      </p:pic>
      <p:sp>
        <p:nvSpPr>
          <p:cNvPr id="2" name="内容占位符 1"/>
          <p:cNvSpPr>
            <a:spLocks noGrp="1"/>
          </p:cNvSpPr>
          <p:nvPr>
            <p:ph idx="1"/>
          </p:nvPr>
        </p:nvSpPr>
        <p:spPr>
          <a:xfrm>
            <a:off x="360854" y="1186874"/>
            <a:ext cx="11485848" cy="397031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传热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）定义：两个温度不同的物体相互接触时，温度高的物体要降温，温度低的物体要升温，热从高温物体传到了低温物体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）方式：热传导、热对流、热辐射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）条件：存在温度差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）方向性：热量从高温物体传递到低温物体，或从物体的高温部分传递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低温</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部分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214886" y="4653136"/>
            <a:ext cx="648072" cy="361950"/>
          </a:xfrm>
          <a:prstGeom prst="rect">
            <a:avLst/>
          </a:prstGeom>
        </p:spPr>
      </p:pic>
      <p:pic>
        <p:nvPicPr>
          <p:cNvPr id="4" name="图片 3"/>
          <p:cNvPicPr>
            <a:picLocks noChangeAspect="1"/>
          </p:cNvPicPr>
          <p:nvPr/>
        </p:nvPicPr>
        <p:blipFill>
          <a:blip r:embed="rId1"/>
          <a:stretch>
            <a:fillRect/>
          </a:stretch>
        </p:blipFill>
        <p:spPr>
          <a:xfrm>
            <a:off x="5807174" y="4077072"/>
            <a:ext cx="648072" cy="361950"/>
          </a:xfrm>
          <a:prstGeom prst="rect">
            <a:avLst/>
          </a:prstGeom>
        </p:spPr>
      </p:pic>
      <p:pic>
        <p:nvPicPr>
          <p:cNvPr id="3" name="图片 2"/>
          <p:cNvPicPr>
            <a:picLocks noChangeAspect="1"/>
          </p:cNvPicPr>
          <p:nvPr/>
        </p:nvPicPr>
        <p:blipFill>
          <a:blip r:embed="rId1"/>
          <a:stretch>
            <a:fillRect/>
          </a:stretch>
        </p:blipFill>
        <p:spPr>
          <a:xfrm>
            <a:off x="2584920" y="2996952"/>
            <a:ext cx="1134022" cy="361950"/>
          </a:xfrm>
          <a:prstGeom prst="rect">
            <a:avLst/>
          </a:prstGeom>
        </p:spPr>
      </p:pic>
      <p:sp>
        <p:nvSpPr>
          <p:cNvPr id="2" name="内容占位符 1"/>
          <p:cNvSpPr>
            <a:spLocks noGrp="1"/>
          </p:cNvSpPr>
          <p:nvPr>
            <p:ph idx="1"/>
          </p:nvPr>
        </p:nvSpPr>
        <p:spPr>
          <a:xfrm>
            <a:off x="360854" y="1184949"/>
            <a:ext cx="11485848" cy="390023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热和内能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）热量：它是在单纯的传热过程中系统内能变化的量度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）热与内能的改变：系统经过单纯的传热过程，其内能的变化量等于外界向系统传递的热量，即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）传热与做功在改变系统内能上的异同：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做功和传热都能引起系统内能的改变；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做功是内能与其他形式的能发生转化，传热只是不同物体（</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或一个物体的不同部分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）之间内能的转移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1844824"/>
            <a:ext cx="11521280" cy="2952328"/>
          </a:xfrm>
          <a:prstGeom prst="rect">
            <a:avLst/>
          </a:prstGeom>
        </p:spPr>
      </p:pic>
      <p:sp>
        <p:nvSpPr>
          <p:cNvPr id="2" name="内容占位符 1"/>
          <p:cNvSpPr>
            <a:spLocks noGrp="1"/>
          </p:cNvSpPr>
          <p:nvPr>
            <p:ph idx="1"/>
          </p:nvPr>
        </p:nvSpPr>
        <p:spPr>
          <a:xfrm>
            <a:off x="360854" y="1916832"/>
            <a:ext cx="11485848" cy="2862322"/>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热量是用来衡量单纯的传热过程中物体内能变化多少的物理量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是一个过程量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不能说物体具有多少热量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只能说某一过程中物体吸收或放出了多少热量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即一般</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发生传热</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时才谈热量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热量和内能是两个截然不同的概念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内能是状态量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我们可以说物体在一定状态下有内能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但不能说它在该状态下有热量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也不能认为温度高的物体含有的热量多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热量与功一样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对应某个物理过程时才有</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意义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拓展.EPS" descr="id:2147489298;FounderCES"/>
          <p:cNvPicPr/>
          <p:nvPr/>
        </p:nvPicPr>
        <p:blipFill>
          <a:blip r:embed="rId2"/>
          <a:stretch>
            <a:fillRect/>
          </a:stretch>
        </p:blipFill>
        <p:spPr>
          <a:xfrm>
            <a:off x="478582" y="2151440"/>
            <a:ext cx="1062990" cy="29654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350790" y="4221088"/>
            <a:ext cx="1728192" cy="361950"/>
          </a:xfrm>
          <a:prstGeom prst="rect">
            <a:avLst/>
          </a:prstGeom>
        </p:spPr>
      </p:pic>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热力学第一定律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改变内能的两种方式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做功与传热，两者在改变系统内能方面是等价的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热力学第一定律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）内容：物体与外界之间同时存在做功和热传递过程，那么物体的内能改变量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等于它从外界吸收的热量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与外界对它所做的功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热力学第一定律的数学表达式也适用于物体对外界做功、向外界传热和内能减少的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情况</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9221;FounderCES"/>
          <p:cNvPicPr/>
          <p:nvPr/>
        </p:nvPicPr>
        <p:blipFill>
          <a:blip r:embed="rId2"/>
          <a:stretch>
            <a:fillRect/>
          </a:stretch>
        </p:blipFill>
        <p:spPr>
          <a:xfrm>
            <a:off x="406574" y="908720"/>
            <a:ext cx="1161415" cy="30861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334623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物理意义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热力学第一定律是能量守恒定律在涉及热现象宏观过程中的具体表述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热力学第一定律表明：一个物体的内能增加，必定有其他物体对它做功，或向它传递热量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与此同时，对此物体做功或向它传递热量的其他物体要减少等量的能量，而系统的总能量保持不变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在一切涉及热现象的宏观过程中，能量可以发生转移或转化，在转移或转化过程中总能量守恒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2308324"/>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第</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一类永动机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第一类永动机：不消耗任何能量而能永远对外做功的机器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不可能制成的原因：违背了能量守恒定律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热力学第一定律的特殊表述：第一类永动机是不可能实现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89228;FounderCES"/>
          <p:cNvPicPr/>
          <p:nvPr/>
        </p:nvPicPr>
        <p:blipFill>
          <a:blip r:embed="rId1"/>
          <a:stretch>
            <a:fillRect/>
          </a:stretch>
        </p:blipFill>
        <p:spPr>
          <a:xfrm>
            <a:off x="406574" y="1863408"/>
            <a:ext cx="1174298" cy="312071"/>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6303</Words>
  <Application>WPS 演示</Application>
  <PresentationFormat>自定义</PresentationFormat>
  <Paragraphs>270</Paragraphs>
  <Slides>37</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37</vt:i4>
      </vt:variant>
    </vt:vector>
  </HeadingPairs>
  <TitlesOfParts>
    <vt:vector size="50" baseType="lpstr">
      <vt:lpstr>Arial</vt:lpstr>
      <vt:lpstr>宋体</vt:lpstr>
      <vt:lpstr>Wingdings</vt:lpstr>
      <vt:lpstr>Times New Roman</vt:lpstr>
      <vt:lpstr>楷体</vt:lpstr>
      <vt:lpstr>微软雅黑</vt:lpstr>
      <vt:lpstr>黑体</vt:lpstr>
      <vt:lpstr>仿宋</vt:lpstr>
      <vt:lpstr>Arial Unicode MS</vt:lpstr>
      <vt:lpstr>Calibri</vt:lpstr>
      <vt:lpstr>Book Antiqua</vt:lpstr>
      <vt:lpstr>Cambria Math</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cp:lastModifiedBy>
  <cp:revision>584</cp:revision>
  <dcterms:created xsi:type="dcterms:W3CDTF">2020-11-06T05:24:00Z</dcterms:created>
  <dcterms:modified xsi:type="dcterms:W3CDTF">2025-11-06T05:54:59Z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EF07FBD6870C4035B4320D5B2B04FD5D_12</vt:lpwstr>
  </property>
</Properties>
</file>